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5" r:id="rId2"/>
    <p:sldId id="291" r:id="rId3"/>
    <p:sldId id="294" r:id="rId4"/>
    <p:sldId id="295" r:id="rId5"/>
    <p:sldId id="296" r:id="rId6"/>
    <p:sldId id="297" r:id="rId7"/>
    <p:sldId id="298" r:id="rId8"/>
    <p:sldId id="261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257" r:id="rId24"/>
    <p:sldId id="316" r:id="rId25"/>
    <p:sldId id="317" r:id="rId26"/>
    <p:sldId id="259" r:id="rId27"/>
    <p:sldId id="318" r:id="rId28"/>
    <p:sldId id="319" r:id="rId29"/>
    <p:sldId id="320" r:id="rId30"/>
    <p:sldId id="322" r:id="rId31"/>
    <p:sldId id="323" r:id="rId32"/>
    <p:sldId id="32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FF2E4-9E07-4D58-96F1-A97265A0794D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8E680-32DD-44DA-B42A-1DA2A32DD1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8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241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GANS are unstable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26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Till now we have been</a:t>
            </a:r>
            <a:r>
              <a:rPr lang="en-US" baseline="0" dirty="0"/>
              <a:t> doing discriminative models. Learn boundaries between classes.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304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something new. Avoid saying probability. New image or text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73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**Generate</a:t>
            </a:r>
            <a:r>
              <a:rPr lang="en-US" baseline="0" dirty="0"/>
              <a:t> new stuffs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93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Still at a research</a:t>
            </a:r>
            <a:r>
              <a:rPr lang="en-US" baseline="0" dirty="0"/>
              <a:t> phase. No practical use cases.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88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It provides</a:t>
            </a:r>
            <a:r>
              <a:rPr lang="en-US" baseline="0" dirty="0"/>
              <a:t> feedback to the generator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98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Problem of</a:t>
            </a:r>
            <a:r>
              <a:rPr lang="en-US" baseline="0" dirty="0"/>
              <a:t> normal GANs and (Transition) why we got into DC GANS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28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May not produce natural looking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425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75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D5D1-8783-483E-95EF-CFF68A0F8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82C96-E51D-42D8-BC84-3C4BF8312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83ABC-D6F7-47CA-AB6A-AB8AC4FD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16FA8-755A-4AC8-8289-F9D2AEE4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6BAFE-2360-4D2E-9BBC-13258F15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41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59FF2-AC31-48E6-A947-399D79AF8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C70E4-B95A-4554-8FE4-8949AF9C7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F401-AD5C-4FD3-BE30-B80E378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BFBD-46F3-4C25-9E63-28FE62E7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1360F-50C9-4090-9712-283D0B4E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24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B3C93-9E20-4CDD-ADD9-8CDE1AB75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B0CA9-EA92-455C-948B-41E61A617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0718B-3DA7-4639-9B8A-EFBB3819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8B84D-5D46-4791-82A0-34B48726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5D79B-1B98-4839-9863-908E1868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45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2381-8598-4904-ACA8-1E433A7F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0141F-72C6-4052-BA66-FF37692C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F5F2D-F9A4-4DDA-B7D4-65AA6736D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EBA3-83B2-4078-BB7F-2BC27699F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3548-F90E-4CD0-8C51-60BCD3B6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18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A99B-4DFB-4469-B27D-02CE3274D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1EA6F-4926-4657-9319-2E2267361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01BCB-F3F7-4C42-B2C4-8A5C5FFC8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30B2B-0C5E-4AFC-928F-4EF07CD5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C11B4-60EC-4DBD-A0A6-3F0EF9C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61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12CE-7245-4B42-9F4A-6F7999CD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6381D-12C9-45FA-B2D8-C798C57F63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2D0C9-1470-404E-AB07-A958CEDC8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E7212-4745-4A8E-B990-B3A954750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EAAA6-5737-4AAC-B76A-AB61673D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874CA-BB61-4672-9B7A-0C5BDABE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90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18B83-B653-4A36-A090-5C73633B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D5E10-46CE-4D84-B9FF-91E2AC364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11DC7-A2B3-4909-A1FD-058BC12F6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C899E-A503-46EA-8BDE-854C1B564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61849-1118-4736-B88C-8845F9E8E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94362-9ECE-40E5-8287-3F589970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3E0468-0395-41DB-8C66-616A7535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48843-DD3C-41C0-83BD-369CEF93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4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E986-2DB7-4FA8-8B1D-AEB7767A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19CD8-C4B1-4768-B13B-28DE4B11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D50D7-F8CE-4782-B53C-DC747BCF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38938-7EC7-496A-BD5F-D60CC164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6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2D3B35-A3DE-4F9B-B5BF-1C063BC6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1446-CD97-4177-AC21-DE193E56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4D9A4-AB93-4EF5-92E6-B596A673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99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AE5D-BF5A-4DC5-9CF9-B8954FD95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A736E-2520-45E7-B61F-AF5F10E8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96B99-4E60-4291-A49D-D8AB00B7C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34B50-B2D6-41E0-9332-680432C3C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91876-9ED2-4CFD-86A4-CBDC47D2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E3A4D-1C6F-419D-80AD-A73FC5A0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79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C457-D71E-4259-A33D-4CC02169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F81BC-32B4-4625-AF21-FC158C3F3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AA10D-F96D-4D8B-BA00-8D3DC7832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5B3C5-C283-451A-8896-D82FC882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9EC0C-E320-4174-A3D1-978BD368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3C0D9-16F7-49D4-8825-E0BB93E0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241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CBECA-C53D-4CDD-81CE-11FEB8F2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9B12D-548F-4565-92B3-9F9A7A719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53E97-E285-47CC-B210-F656F3C92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686D0-01CF-4D7E-85BC-6E6A1F2B7D94}" type="datetimeFigureOut">
              <a:rPr lang="en-IN" smtClean="0"/>
              <a:t>10-09-2020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A50E-20DB-478A-B5D9-1216DF33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1D788-F4A2-42FE-9EA4-A05883BDC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7E495-734B-4DC2-85CE-A4F03FEFAC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33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search.nvidia.com/publication/2017-10_Progressive-Growing-of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hristies.com/features/A-collaboration-between-two-artists-one-human-one-a-machine-9332-1.asp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pdf/1609.04802v3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ffinelayer.com/pixsrv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4948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ispersondoesnotexist.com/" TargetMode="External"/><Relationship Id="rId4" Type="http://schemas.openxmlformats.org/officeDocument/2006/relationships/hyperlink" Target="http://www.whichfaceisreal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5629F-F1F2-48F1-9225-D0AE872A3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8" r="12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609FF3-21E9-4A94-AF5C-BBDABDB1B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/>
              <a:t>Generative Adversarial Networks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338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GANs: The next big idea!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52497"/>
            <a:ext cx="10515600" cy="424466"/>
          </a:xfrm>
        </p:spPr>
        <p:txBody>
          <a:bodyPr/>
          <a:lstStyle/>
          <a:p>
            <a:pPr marL="50800" indent="0" algn="ctr">
              <a:buNone/>
            </a:pPr>
            <a:r>
              <a:rPr lang="en-US" sz="1800" dirty="0" err="1"/>
              <a:t>Yann</a:t>
            </a:r>
            <a:r>
              <a:rPr lang="en-US" sz="1800" dirty="0"/>
              <a:t> </a:t>
            </a:r>
            <a:r>
              <a:rPr lang="en-US" sz="1800" dirty="0" err="1"/>
              <a:t>Lecun</a:t>
            </a:r>
            <a:r>
              <a:rPr lang="en-US" sz="1800" dirty="0"/>
              <a:t>, Director of Facebook AI research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86" y="1840483"/>
            <a:ext cx="10973140" cy="37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8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GANs used?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42" y="1456172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1288" y="5641848"/>
            <a:ext cx="936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Since the discovery of GANs, there have been a lot of hype in AI.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But it is still in a research phase and there are not much industry applications for GANs.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83296" y="3130339"/>
            <a:ext cx="29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Bradley Hand ITC" panose="03070402050302030203" pitchFamily="66" charset="0"/>
              </a:rPr>
              <a:t>The GANS hype ?</a:t>
            </a:r>
            <a:endParaRPr lang="en-IN" sz="2400" b="1" dirty="0">
              <a:solidFill>
                <a:srgbClr val="00B0F0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7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Can you identify these celebrities?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45737"/>
            <a:ext cx="10515600" cy="1431226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These are not real faces, instead they are computer generated images.</a:t>
            </a:r>
          </a:p>
          <a:p>
            <a:pPr marL="50800" indent="0">
              <a:buNone/>
            </a:pPr>
            <a:r>
              <a:rPr lang="en-IN" sz="1800" dirty="0">
                <a:hlinkClick r:id="rId2"/>
              </a:rPr>
              <a:t>https://research.nvidia.com/publication/2017-10_Progressive-Growing-of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71" y="1690688"/>
            <a:ext cx="39052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4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AI generated art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248655"/>
            <a:ext cx="10515600" cy="928307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sz="1800" dirty="0"/>
              <a:t>These paintings were generated using AI.</a:t>
            </a:r>
            <a:endParaRPr lang="en-IN" sz="1800" dirty="0"/>
          </a:p>
          <a:p>
            <a:pPr marL="50800" indent="0">
              <a:buNone/>
            </a:pPr>
            <a:r>
              <a:rPr lang="en-IN" sz="1800" dirty="0">
                <a:hlinkClick r:id="rId2"/>
              </a:rPr>
              <a:t>https://www.christies.com/features/A-collaboration-between-two-artists-one-human-one-a-machine-9332-1.aspx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43" y="1491841"/>
            <a:ext cx="4860325" cy="32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7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Super-Resolution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129783"/>
            <a:ext cx="10515600" cy="1047179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Using GANs you can convert low resolution images to high resolution images.</a:t>
            </a:r>
          </a:p>
          <a:p>
            <a:pPr marL="50800" indent="0">
              <a:buNone/>
            </a:pPr>
            <a:r>
              <a:rPr lang="en-IN" sz="1800" dirty="0">
                <a:hlinkClick r:id="rId2"/>
              </a:rPr>
              <a:t>https://arxiv.org/pdf/1609.04802v3.pdf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34" y="1893266"/>
            <a:ext cx="3758113" cy="2610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1456172"/>
            <a:ext cx="1557528" cy="31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064234" y="1456172"/>
            <a:ext cx="177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 resolution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176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Image to Image Translation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153623"/>
            <a:ext cx="10515600" cy="580835"/>
          </a:xfrm>
        </p:spPr>
        <p:txBody>
          <a:bodyPr>
            <a:normAutofit fontScale="85000" lnSpcReduction="20000"/>
          </a:bodyPr>
          <a:lstStyle/>
          <a:p>
            <a:pPr marL="50800" indent="0">
              <a:buNone/>
            </a:pPr>
            <a:r>
              <a:rPr lang="en-US" sz="1800" dirty="0"/>
              <a:t>Using a simple sketch, GANs can generate realistic images.</a:t>
            </a:r>
          </a:p>
          <a:p>
            <a:pPr marL="50800" indent="0">
              <a:buNone/>
            </a:pPr>
            <a:r>
              <a:rPr lang="en-US" sz="1800" dirty="0">
                <a:hlinkClick r:id="rId2"/>
              </a:rPr>
              <a:t>https://affinelayer.com/pixsrv/</a:t>
            </a:r>
            <a:endParaRPr lang="en-US" sz="1800" dirty="0"/>
          </a:p>
          <a:p>
            <a:pPr marL="50800" indent="0">
              <a:buNone/>
            </a:pP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23" y="1540615"/>
            <a:ext cx="782641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Intuition behind GANs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831807"/>
            <a:ext cx="10515600" cy="786384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GANs network is a game between counterfeiter(generator) and discriminator. The counterfeiter(fraud) tries to sell fake art as Picasso’s paintings and the discriminator(cop) is trying to detect fake paintings.</a:t>
            </a:r>
            <a:endParaRPr lang="en-IN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1016" y="4709160"/>
            <a:ext cx="1803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Fraud</a:t>
            </a:r>
          </a:p>
          <a:p>
            <a:pPr algn="ctr"/>
            <a:r>
              <a:rPr lang="en-US" dirty="0"/>
              <a:t>Counterfeiter 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8796927" y="5016937"/>
            <a:ext cx="167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</a:t>
            </a:r>
          </a:p>
          <a:p>
            <a:pPr algn="ctr"/>
            <a:r>
              <a:rPr lang="en-US" dirty="0"/>
              <a:t>Discriminator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12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Step 1: Generator output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413035"/>
            <a:ext cx="10515600" cy="763928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 fraud produces a simple art and tries to sell it as Picasso’s painting.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3181" y="4766704"/>
            <a:ext cx="1909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Counterfeiter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76759" y="5043703"/>
            <a:ext cx="162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98" y="2108704"/>
            <a:ext cx="1416329" cy="115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6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Step 2: Training Discriminator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659923"/>
            <a:ext cx="10515600" cy="763928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 cop will check the fraud’s painting and compare it with an actual painting of Picasso.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6122" y="4761717"/>
            <a:ext cx="166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Counterfeiter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796927" y="5016937"/>
            <a:ext cx="150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43" y="1759355"/>
            <a:ext cx="1416329" cy="1159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42" y="3706478"/>
            <a:ext cx="1416329" cy="1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01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Step 3: Discriminator Label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16405"/>
            <a:ext cx="10515600" cy="460558"/>
          </a:xfrm>
        </p:spPr>
        <p:txBody>
          <a:bodyPr>
            <a:normAutofit fontScale="55000" lnSpcReduction="20000"/>
          </a:bodyPr>
          <a:lstStyle/>
          <a:p>
            <a:pPr marL="50800" indent="0">
              <a:buNone/>
            </a:pPr>
            <a:r>
              <a:rPr lang="en-US" sz="1800" dirty="0"/>
              <a:t>The cop will provide a probability value between 0 to 1 depending on whether it is True or Fake.</a:t>
            </a:r>
          </a:p>
          <a:p>
            <a:pPr marL="50800" indent="0">
              <a:buNone/>
            </a:pPr>
            <a:r>
              <a:rPr lang="en-US" sz="1800" dirty="0"/>
              <a:t>Now the cop is learning to identify fake images. He will also provide feedback to the fraud(generator). 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1015" y="4709160"/>
            <a:ext cx="1585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Counterfeiter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796928" y="5016937"/>
            <a:ext cx="158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43" y="1759355"/>
            <a:ext cx="1416329" cy="1159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42" y="3706478"/>
            <a:ext cx="1416329" cy="113970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C612D43-8E74-47CD-AE81-42877AF0E1F3}"/>
              </a:ext>
            </a:extLst>
          </p:cNvPr>
          <p:cNvGrpSpPr/>
          <p:nvPr/>
        </p:nvGrpSpPr>
        <p:grpSpPr>
          <a:xfrm>
            <a:off x="9929812" y="1517483"/>
            <a:ext cx="2260600" cy="1181100"/>
            <a:chOff x="1803400" y="1511300"/>
            <a:chExt cx="2260600" cy="1181100"/>
          </a:xfrm>
        </p:grpSpPr>
        <p:sp>
          <p:nvSpPr>
            <p:cNvPr id="25" name="Cloud Callout 20">
              <a:extLst>
                <a:ext uri="{FF2B5EF4-FFF2-40B4-BE49-F238E27FC236}">
                  <a16:creationId xmlns:a16="http://schemas.microsoft.com/office/drawing/2014/main" id="{41A4AD32-7929-4D99-A1FC-A392BA34DF03}"/>
                </a:ext>
              </a:extLst>
            </p:cNvPr>
            <p:cNvSpPr/>
            <p:nvPr/>
          </p:nvSpPr>
          <p:spPr>
            <a:xfrm>
              <a:off x="1803400" y="1511300"/>
              <a:ext cx="2260600" cy="1181100"/>
            </a:xfrm>
            <a:prstGeom prst="cloudCallou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37FBAA-5609-4669-9B4E-9978CF59A04D}"/>
                </a:ext>
              </a:extLst>
            </p:cNvPr>
            <p:cNvSpPr txBox="1"/>
            <p:nvPr/>
          </p:nvSpPr>
          <p:spPr>
            <a:xfrm>
              <a:off x="2101260" y="1725707"/>
              <a:ext cx="1778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Probability = 0.1</a:t>
              </a:r>
            </a:p>
            <a:p>
              <a:r>
                <a:rPr lang="en-US" dirty="0"/>
                <a:t>This image is fake.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95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398C-C24D-40DF-AD78-146E3CF8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Content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91F24-FDEE-4F30-958E-6EA7D4A29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850" y="2099869"/>
            <a:ext cx="10137949" cy="4077093"/>
          </a:xfrm>
        </p:spPr>
        <p:txBody>
          <a:bodyPr/>
          <a:lstStyle/>
          <a:p>
            <a:r>
              <a:rPr lang="en-US" sz="2000" dirty="0"/>
              <a:t>What are Generative and Discriminant Models</a:t>
            </a:r>
          </a:p>
          <a:p>
            <a:r>
              <a:rPr lang="en-US" sz="2000" dirty="0"/>
              <a:t>What are Generative Adversarial Networks</a:t>
            </a:r>
          </a:p>
          <a:p>
            <a:r>
              <a:rPr lang="en-US" sz="2000" dirty="0"/>
              <a:t>Why do we need Generative Adversarial Networks</a:t>
            </a:r>
          </a:p>
          <a:p>
            <a:r>
              <a:rPr lang="en-US" sz="2000" dirty="0"/>
              <a:t>Architecture of Generative Adversarial Networks</a:t>
            </a:r>
          </a:p>
          <a:p>
            <a:r>
              <a:rPr lang="en-US" sz="2000" dirty="0"/>
              <a:t>Problems with Generative Adversarial Networks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15780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Step 4: Training Generator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904" y="5633969"/>
            <a:ext cx="10515600" cy="763928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 fraud will learn from the feedback provided by the cop and try to make a better painting.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1016" y="4709160"/>
            <a:ext cx="165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Counterfeiter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796928" y="5016937"/>
            <a:ext cx="144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95" y="2837485"/>
            <a:ext cx="1664314" cy="116019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12D43-8E74-47CD-AE81-42877AF0E1F3}"/>
              </a:ext>
            </a:extLst>
          </p:cNvPr>
          <p:cNvGrpSpPr/>
          <p:nvPr/>
        </p:nvGrpSpPr>
        <p:grpSpPr>
          <a:xfrm>
            <a:off x="2697368" y="1424709"/>
            <a:ext cx="2260600" cy="1181100"/>
            <a:chOff x="1803400" y="1511300"/>
            <a:chExt cx="2260600" cy="1181100"/>
          </a:xfrm>
        </p:grpSpPr>
        <p:sp>
          <p:nvSpPr>
            <p:cNvPr id="19" name="Cloud Callout 20">
              <a:extLst>
                <a:ext uri="{FF2B5EF4-FFF2-40B4-BE49-F238E27FC236}">
                  <a16:creationId xmlns:a16="http://schemas.microsoft.com/office/drawing/2014/main" id="{41A4AD32-7929-4D99-A1FC-A392BA34DF03}"/>
                </a:ext>
              </a:extLst>
            </p:cNvPr>
            <p:cNvSpPr/>
            <p:nvPr/>
          </p:nvSpPr>
          <p:spPr>
            <a:xfrm>
              <a:off x="1803400" y="1511300"/>
              <a:ext cx="2260600" cy="1181100"/>
            </a:xfrm>
            <a:prstGeom prst="cloudCallout">
              <a:avLst/>
            </a:prstGeom>
            <a:noFill/>
            <a:ln>
              <a:solidFill>
                <a:srgbClr val="33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37FBAA-5609-4669-9B4E-9978CF59A04D}"/>
                </a:ext>
              </a:extLst>
            </p:cNvPr>
            <p:cNvSpPr txBox="1"/>
            <p:nvPr/>
          </p:nvSpPr>
          <p:spPr>
            <a:xfrm>
              <a:off x="2101260" y="1725707"/>
              <a:ext cx="1778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 will make a better painting.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27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Step 5: Training GANs 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536144"/>
            <a:ext cx="10515600" cy="663487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Steps 1 to 4 is continued until the fraud makes a painting as good as Picasso.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4161"/>
            <a:ext cx="2710354" cy="218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48" y="1592774"/>
            <a:ext cx="1939443" cy="33358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7661" y="4681651"/>
            <a:ext cx="1881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Fraud</a:t>
            </a:r>
          </a:p>
          <a:p>
            <a:pPr algn="ctr"/>
            <a:r>
              <a:rPr lang="en-US" dirty="0"/>
              <a:t>Counterfeiter </a:t>
            </a:r>
          </a:p>
          <a:p>
            <a:pPr algn="ctr"/>
            <a:r>
              <a:rPr lang="en-US" dirty="0"/>
              <a:t>(Generator)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796927" y="5016937"/>
            <a:ext cx="1564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</a:t>
            </a:r>
          </a:p>
          <a:p>
            <a:pPr algn="ctr"/>
            <a:r>
              <a:rPr lang="en-US" dirty="0"/>
              <a:t>Discriminator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56" y="2784736"/>
            <a:ext cx="2028940" cy="11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09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GANs architecture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9280" y="2410766"/>
            <a:ext cx="1847088" cy="8536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246120" y="3822192"/>
            <a:ext cx="2039112" cy="93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Cube 13"/>
          <p:cNvSpPr/>
          <p:nvPr/>
        </p:nvSpPr>
        <p:spPr>
          <a:xfrm>
            <a:off x="6269706" y="3895344"/>
            <a:ext cx="1539270" cy="101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ube 14"/>
          <p:cNvSpPr/>
          <p:nvPr/>
        </p:nvSpPr>
        <p:spPr>
          <a:xfrm>
            <a:off x="2862072" y="2313433"/>
            <a:ext cx="1688592" cy="101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81" y="3945606"/>
            <a:ext cx="662997" cy="6858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67328" y="4131606"/>
            <a:ext cx="996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957007" y="2665817"/>
            <a:ext cx="1271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Discriminator</a:t>
            </a:r>
            <a:endParaRPr lang="en-IN" dirty="0"/>
          </a:p>
        </p:txBody>
      </p:sp>
      <p:sp>
        <p:nvSpPr>
          <p:cNvPr id="19" name="Right Arrow 18"/>
          <p:cNvSpPr/>
          <p:nvPr/>
        </p:nvSpPr>
        <p:spPr>
          <a:xfrm>
            <a:off x="2571778" y="4190013"/>
            <a:ext cx="592046" cy="249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>
            <a:off x="5358384" y="4145823"/>
            <a:ext cx="850392" cy="183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 flipV="1">
            <a:off x="6617053" y="3298237"/>
            <a:ext cx="256341" cy="493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4614064" y="2696077"/>
            <a:ext cx="991815" cy="237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>
            <a:off x="7579769" y="2683757"/>
            <a:ext cx="991815" cy="237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8641080" y="2532888"/>
            <a:ext cx="1581912" cy="530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8571584" y="2629369"/>
            <a:ext cx="175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Labels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908781" y="4668597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6289578" y="4322493"/>
            <a:ext cx="1206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 images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2950154" y="2746925"/>
            <a:ext cx="1375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images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343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CA1C-91F9-461A-830A-802FB36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cdn-images-1.medium.com/max/800/1*BqswKfX5uJeZQcRTitahQA.jpeg">
            <a:extLst>
              <a:ext uri="{FF2B5EF4-FFF2-40B4-BE49-F238E27FC236}">
                <a16:creationId xmlns:a16="http://schemas.microsoft.com/office/drawing/2014/main" id="{D8507F8B-BB4E-4A67-BABC-54A66CB285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44" y="1089706"/>
            <a:ext cx="8314592" cy="46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669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Issues while training GANs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dirty="0"/>
              <a:t>While training GANs:</a:t>
            </a:r>
          </a:p>
          <a:p>
            <a:r>
              <a:rPr lang="en-US" sz="1800" dirty="0"/>
              <a:t>The training time was taking too long.</a:t>
            </a:r>
          </a:p>
          <a:p>
            <a:r>
              <a:rPr lang="en-US" sz="1800" dirty="0"/>
              <a:t>The generator may not produce naturally looking results.</a:t>
            </a:r>
            <a:endParaRPr lang="en-IN" sz="1800" dirty="0"/>
          </a:p>
          <a:p>
            <a:endParaRPr lang="en-US" sz="1800" dirty="0"/>
          </a:p>
          <a:p>
            <a:endParaRPr lang="en-US" sz="1800" dirty="0"/>
          </a:p>
          <a:p>
            <a:pPr marL="50800" indent="0">
              <a:buNone/>
            </a:pPr>
            <a:r>
              <a:rPr lang="en-US" sz="1800" dirty="0"/>
              <a:t>This issue was resolves using DCGAN.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00434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Deep Convolution GANs (DCGAN)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0377"/>
            <a:ext cx="10515600" cy="1575943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 core idea is to use convolutional neural networks at both Discriminator and Generator networks.</a:t>
            </a:r>
          </a:p>
          <a:p>
            <a:pPr marL="50800" indent="0">
              <a:buNone/>
            </a:pPr>
            <a:r>
              <a:rPr lang="en-US" sz="1800" dirty="0"/>
              <a:t>Applications: DCGANs are used to synthesize fake image.</a:t>
            </a:r>
          </a:p>
        </p:txBody>
      </p:sp>
      <p:pic>
        <p:nvPicPr>
          <p:cNvPr id="2054" name="Picture 6" descr="https://cdn-images-1.medium.com/max/1000/1*N3nT9AXVnsFBta2R1eEMj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89" y="2491747"/>
            <a:ext cx="5848875" cy="397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16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BC9B-F494-4893-953D-F4C2E6AC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DCGANs</a:t>
            </a:r>
          </a:p>
        </p:txBody>
      </p:sp>
      <p:pic>
        <p:nvPicPr>
          <p:cNvPr id="2050" name="Picture 2" descr="Image result for generative adversarial network (GAN)">
            <a:extLst>
              <a:ext uri="{FF2B5EF4-FFF2-40B4-BE49-F238E27FC236}">
                <a16:creationId xmlns:a16="http://schemas.microsoft.com/office/drawing/2014/main" id="{D1E4EDE3-92B8-47F8-880A-B65868AD0E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79" y="1825625"/>
            <a:ext cx="99776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34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Generator of DCGAN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sz="1800" b="1" dirty="0"/>
              <a:t>Generator G</a:t>
            </a:r>
            <a:r>
              <a:rPr lang="en-US" sz="1800" dirty="0"/>
              <a:t> is a set of convolution layers with </a:t>
            </a:r>
            <a:r>
              <a:rPr lang="en-US" sz="1800" b="1" dirty="0"/>
              <a:t>fractional-</a:t>
            </a:r>
            <a:r>
              <a:rPr lang="en-US" sz="1800" b="1" dirty="0" err="1"/>
              <a:t>strided</a:t>
            </a:r>
            <a:r>
              <a:rPr lang="en-US" sz="1800" b="1" dirty="0"/>
              <a:t> convolutions</a:t>
            </a:r>
            <a:r>
              <a:rPr lang="en-US" sz="1800" dirty="0"/>
              <a:t> or </a:t>
            </a:r>
            <a:r>
              <a:rPr lang="en-US" sz="1800" b="1" dirty="0"/>
              <a:t>Transpose convolutions</a:t>
            </a:r>
            <a:r>
              <a:rPr lang="en-US" sz="1800" dirty="0"/>
              <a:t> so it </a:t>
            </a:r>
            <a:r>
              <a:rPr lang="en-US" sz="1800" dirty="0" err="1"/>
              <a:t>upsamples</a:t>
            </a:r>
            <a:r>
              <a:rPr lang="en-US" sz="1800" dirty="0"/>
              <a:t> the input image at every convolutional layer.</a:t>
            </a:r>
            <a:endParaRPr lang="en-IN" sz="1800" dirty="0"/>
          </a:p>
          <a:p>
            <a:pPr marL="50800" indent="0">
              <a:buNone/>
            </a:pPr>
            <a:endParaRPr lang="en-IN" sz="1800" dirty="0"/>
          </a:p>
        </p:txBody>
      </p:sp>
      <p:pic>
        <p:nvPicPr>
          <p:cNvPr id="11" name="Picture 4" descr="https://cdn-images-1.medium.com/max/1000/1*gvBT3h4JD7eUN0GexHwx2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778" y="2825531"/>
            <a:ext cx="896302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21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Discriminator of DCGAN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740535"/>
          </a:xfrm>
        </p:spPr>
        <p:txBody>
          <a:bodyPr/>
          <a:lstStyle/>
          <a:p>
            <a:pPr marL="50800" indent="0">
              <a:buNone/>
            </a:pPr>
            <a:r>
              <a:rPr lang="en-US" sz="1800" b="1" dirty="0"/>
              <a:t>Discriminator D</a:t>
            </a:r>
            <a:r>
              <a:rPr lang="en-US" sz="1800" dirty="0"/>
              <a:t> is a set of convolution layers with </a:t>
            </a:r>
            <a:r>
              <a:rPr lang="en-US" sz="1800" b="1" dirty="0" err="1"/>
              <a:t>strided</a:t>
            </a:r>
            <a:r>
              <a:rPr lang="en-US" sz="1800" b="1" dirty="0"/>
              <a:t> convolutions</a:t>
            </a:r>
            <a:r>
              <a:rPr lang="en-US" sz="1800" dirty="0"/>
              <a:t> so it down samples the input image at every convolutional layer.</a:t>
            </a:r>
          </a:p>
          <a:p>
            <a:pPr marL="50800" indent="0">
              <a:buNone/>
            </a:pPr>
            <a:r>
              <a:rPr lang="en-US" sz="1800" dirty="0"/>
              <a:t>It outputs the probability of how real the image is.</a:t>
            </a:r>
            <a:endParaRPr lang="en-IN" sz="1800" dirty="0"/>
          </a:p>
        </p:txBody>
      </p:sp>
      <p:pic>
        <p:nvPicPr>
          <p:cNvPr id="4" name="Picture 2" descr="https://cdn-images-1.medium.com/max/1000/1*QHMGABbwL04x5VGYc_UW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533" y="3501431"/>
            <a:ext cx="85439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14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Output of DCGANs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491" y="1468193"/>
            <a:ext cx="10515600" cy="544259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 DCGAN will learn to generate its own hand written digits.</a:t>
            </a:r>
            <a:endParaRPr lang="en-IN" sz="1800" dirty="0"/>
          </a:p>
        </p:txBody>
      </p:sp>
      <p:pic>
        <p:nvPicPr>
          <p:cNvPr id="5122" name="Picture 2" descr="https://cdn-images-1.medium.com/max/1000/1*lLoKIf8Ow3ZZPiO91vQy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15" y="2099870"/>
            <a:ext cx="6059777" cy="435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55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0" y="5931694"/>
            <a:ext cx="10515600" cy="1019747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In computer vision we have used neural networks for image classification, object detection and image segmentation.</a:t>
            </a:r>
            <a:endParaRPr lang="en-IN" sz="1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Where are we now?</a:t>
            </a:r>
            <a:endParaRPr lang="en-IN" sz="3200" dirty="0">
              <a:latin typeface="Montserrat" panose="020B0604020202020204" charset="0"/>
            </a:endParaRPr>
          </a:p>
        </p:txBody>
      </p:sp>
      <p:pic>
        <p:nvPicPr>
          <p:cNvPr id="31" name="Picture 30" descr="compu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820" y="2129827"/>
            <a:ext cx="10845800" cy="22289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20820" y="1767986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84620" y="1501286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Classification + Localization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24620" y="1818786"/>
            <a:ext cx="271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23076" y="1866272"/>
            <a:ext cx="271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Segmentation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12920" y="4409586"/>
            <a:ext cx="9563100" cy="425510"/>
            <a:chOff x="1193800" y="5118100"/>
            <a:chExt cx="9563100" cy="425510"/>
          </a:xfrm>
        </p:grpSpPr>
        <p:sp>
          <p:nvSpPr>
            <p:cNvPr id="37" name="TextBox 36"/>
            <p:cNvSpPr txBox="1"/>
            <p:nvPr/>
          </p:nvSpPr>
          <p:spPr>
            <a:xfrm>
              <a:off x="1193800" y="5118100"/>
              <a:ext cx="1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44900" y="5130800"/>
              <a:ext cx="1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35700" y="5143500"/>
              <a:ext cx="1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DOG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47200" y="5143500"/>
              <a:ext cx="1409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,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DOG</a:t>
              </a:r>
            </a:p>
          </p:txBody>
        </p:sp>
      </p:grpSp>
      <p:sp>
        <p:nvSpPr>
          <p:cNvPr id="41" name="Left Brace 40"/>
          <p:cNvSpPr/>
          <p:nvPr/>
        </p:nvSpPr>
        <p:spPr>
          <a:xfrm rot="16200000">
            <a:off x="2704871" y="2935896"/>
            <a:ext cx="638819" cy="4584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Left Brace 41"/>
          <p:cNvSpPr/>
          <p:nvPr/>
        </p:nvSpPr>
        <p:spPr>
          <a:xfrm rot="16200000">
            <a:off x="8286515" y="2408848"/>
            <a:ext cx="638819" cy="56895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6520" y="560338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 Object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64520" y="5628786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Objects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96020" y="4777886"/>
            <a:ext cx="6019800" cy="13716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3020" y="4815986"/>
            <a:ext cx="4876800" cy="12954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718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latin typeface="Montserrat" panose="020B0604020202020204" charset="0"/>
              </a:rPr>
              <a:t>Problems with GANs: Balance between discriminator and generator</a:t>
            </a:r>
            <a:endParaRPr lang="en-IN" sz="20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491" y="1759355"/>
            <a:ext cx="10515600" cy="1467802"/>
          </a:xfrm>
        </p:spPr>
        <p:txBody>
          <a:bodyPr/>
          <a:lstStyle/>
          <a:p>
            <a:r>
              <a:rPr lang="en-US" sz="1800" dirty="0"/>
              <a:t>GANs are created by training two networks and it is important to keep a balance between them. </a:t>
            </a:r>
          </a:p>
          <a:p>
            <a:r>
              <a:rPr lang="en-US" sz="1800" dirty="0"/>
              <a:t>If the discriminator part is more powerful than the generator, the generator will fail to train effectively. </a:t>
            </a:r>
          </a:p>
          <a:p>
            <a:r>
              <a:rPr lang="en-US" sz="1800" dirty="0"/>
              <a:t>On the other hand if the discriminator is too weak, it will generate literally any image.</a:t>
            </a:r>
          </a:p>
          <a:p>
            <a:r>
              <a:rPr lang="en-US" sz="1800" dirty="0"/>
              <a:t>GANs take a long time to train.</a:t>
            </a:r>
          </a:p>
        </p:txBody>
      </p:sp>
    </p:spTree>
    <p:extLst>
      <p:ext uri="{BB962C8B-B14F-4D97-AF65-F5344CB8AC3E}">
        <p14:creationId xmlns:p14="http://schemas.microsoft.com/office/powerpoint/2010/main" val="1325551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Problems with GANs: Counting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086" y="1572677"/>
            <a:ext cx="10515600" cy="834047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They don’t understand how many object should be present in a location.</a:t>
            </a:r>
          </a:p>
          <a:p>
            <a:pPr marL="50800" indent="0">
              <a:buNone/>
            </a:pPr>
            <a:r>
              <a:rPr lang="en-US" sz="1800" dirty="0"/>
              <a:t>For </a:t>
            </a:r>
            <a:r>
              <a:rPr lang="en-US" sz="1800" dirty="0" err="1"/>
              <a:t>e.g</a:t>
            </a:r>
            <a:r>
              <a:rPr lang="en-US" sz="1800" dirty="0"/>
              <a:t>: The dogs have more than 2 eyes and noses.</a:t>
            </a:r>
            <a:endParaRPr lang="en-IN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2"/>
          <a:stretch/>
        </p:blipFill>
        <p:spPr>
          <a:xfrm>
            <a:off x="3823012" y="2737763"/>
            <a:ext cx="4425239" cy="25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12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Problems with GANs: Perspective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9086" y="1613598"/>
            <a:ext cx="10515600" cy="1094696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GANs cannot understand the depth of an object i.e. they cannot differentiate between front view and back view.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3"/>
          <a:stretch/>
        </p:blipFill>
        <p:spPr>
          <a:xfrm>
            <a:off x="3543770" y="3145994"/>
            <a:ext cx="4597452" cy="275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9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112" y="5140150"/>
            <a:ext cx="10515600" cy="657145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Most of the models we have been building are</a:t>
            </a:r>
            <a:r>
              <a:rPr lang="en-US" sz="1800" b="1" dirty="0"/>
              <a:t> discriminative</a:t>
            </a:r>
            <a:r>
              <a:rPr lang="en-US" sz="1800" dirty="0"/>
              <a:t> models which creates a decision boundary.</a:t>
            </a:r>
            <a:endParaRPr lang="en-IN" sz="1800" dirty="0"/>
          </a:p>
        </p:txBody>
      </p:sp>
      <p:pic>
        <p:nvPicPr>
          <p:cNvPr id="1026" name="Picture 2" descr="Image result for classification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44" y="1608383"/>
            <a:ext cx="467677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13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What are Discriminative Models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49058"/>
            <a:ext cx="10515600" cy="130162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Directly predicts the labels based on the features.</a:t>
            </a:r>
          </a:p>
          <a:p>
            <a:r>
              <a:rPr lang="en-US" sz="1800" dirty="0"/>
              <a:t>Tries to identify the decision boundary.</a:t>
            </a:r>
          </a:p>
          <a:p>
            <a:pPr marL="50800" indent="0">
              <a:buNone/>
            </a:pPr>
            <a:r>
              <a:rPr lang="en-US" sz="1800" dirty="0"/>
              <a:t>For </a:t>
            </a:r>
            <a:r>
              <a:rPr lang="en-US" sz="1800" dirty="0" err="1"/>
              <a:t>e.g</a:t>
            </a:r>
            <a:r>
              <a:rPr lang="en-US" sz="1800" dirty="0"/>
              <a:t>: Given text of email predict whether it is spam or ham.</a:t>
            </a:r>
          </a:p>
          <a:p>
            <a:pPr marL="50800" indent="0">
              <a:buNone/>
            </a:pPr>
            <a:r>
              <a:rPr lang="en-US" sz="1800" dirty="0"/>
              <a:t>Algorithm: Logistic Regression, SVM, Image Classification</a:t>
            </a:r>
            <a:endParaRPr lang="en-IN" sz="1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8"/>
          <a:stretch/>
        </p:blipFill>
        <p:spPr>
          <a:xfrm>
            <a:off x="3855909" y="3547872"/>
            <a:ext cx="4174763" cy="31739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6932" y="3127248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Discriminative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214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What are Generative Models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7054"/>
            <a:ext cx="10515600" cy="136563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Given a label, it will try to predict the features.</a:t>
            </a:r>
          </a:p>
          <a:p>
            <a:r>
              <a:rPr lang="en-US" sz="1800" dirty="0"/>
              <a:t>Tries to understand the underlying distribution and generate new data like an image or text.</a:t>
            </a:r>
          </a:p>
          <a:p>
            <a:pPr marL="50800" indent="0">
              <a:buNone/>
            </a:pPr>
            <a:r>
              <a:rPr lang="en-US" sz="1800" dirty="0"/>
              <a:t>For </a:t>
            </a:r>
            <a:r>
              <a:rPr lang="en-US" sz="1800" dirty="0" err="1"/>
              <a:t>e.g</a:t>
            </a:r>
            <a:r>
              <a:rPr lang="en-US" sz="1800" dirty="0"/>
              <a:t>: given an email marked as spam, predict(generate) the text of the email.</a:t>
            </a:r>
          </a:p>
          <a:p>
            <a:pPr marL="50800" indent="0">
              <a:buNone/>
            </a:pPr>
            <a:r>
              <a:rPr lang="en-US" sz="1800" dirty="0"/>
              <a:t>Algorithm. Naïve Bayes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65" y="2825531"/>
            <a:ext cx="5038455" cy="35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0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Output of Generative Models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3307080"/>
            <a:ext cx="6047753" cy="835151"/>
          </a:xfrm>
        </p:spPr>
        <p:txBody>
          <a:bodyPr>
            <a:normAutofit fontScale="70000" lnSpcReduction="20000"/>
          </a:bodyPr>
          <a:lstStyle/>
          <a:p>
            <a:pPr marL="50800" indent="0">
              <a:buNone/>
            </a:pPr>
            <a:r>
              <a:rPr lang="en-US" sz="1800" dirty="0"/>
              <a:t>Generative models are usually used to generate some new data like text or images.</a:t>
            </a:r>
          </a:p>
          <a:p>
            <a:pPr marL="50800" indent="0">
              <a:buNone/>
            </a:pPr>
            <a:endParaRPr lang="en-US" sz="1800" dirty="0"/>
          </a:p>
          <a:p>
            <a:pPr marL="50800" indent="0">
              <a:buNone/>
            </a:pPr>
            <a:r>
              <a:rPr lang="en-US" sz="1800" dirty="0"/>
              <a:t>We will look at an applications of images later.</a:t>
            </a:r>
            <a:endParaRPr lang="en-IN" sz="1800" dirty="0"/>
          </a:p>
        </p:txBody>
      </p:sp>
      <p:pic>
        <p:nvPicPr>
          <p:cNvPr id="1026" name="Picture 2" descr="Image result for AI generate text elon mus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97" y="1456173"/>
            <a:ext cx="4851971" cy="520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85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7614-801E-4C6B-A6FA-468133E55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0" y="2079552"/>
            <a:ext cx="6779107" cy="2119915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chemeClr val="tx1"/>
                </a:solidFill>
              </a:rPr>
              <a:t>GANs – Fake face recognition</a:t>
            </a:r>
            <a:r>
              <a:rPr lang="en-US" sz="2000" dirty="0">
                <a:solidFill>
                  <a:schemeClr val="tx1"/>
                </a:solidFill>
              </a:rPr>
              <a:t>Software engineers from NVIDIA developed the impressive algorithm for generating realistic faces. You may have already seen it at work on 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B51A10-935F-41F5-8915-CB4EB7055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35" y="1095109"/>
            <a:ext cx="4342632" cy="5035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0B46C3-7655-404A-B727-0F85C9EC62C2}"/>
              </a:ext>
            </a:extLst>
          </p:cNvPr>
          <p:cNvSpPr/>
          <p:nvPr/>
        </p:nvSpPr>
        <p:spPr>
          <a:xfrm>
            <a:off x="4927602" y="5761100"/>
            <a:ext cx="392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https://arxiv.org/pdf/1812.04948.pdf</a:t>
            </a:r>
            <a:r>
              <a:rPr lang="en-IN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7342D-24FC-4134-AFB5-50FC8167C734}"/>
              </a:ext>
            </a:extLst>
          </p:cNvPr>
          <p:cNvSpPr/>
          <p:nvPr/>
        </p:nvSpPr>
        <p:spPr>
          <a:xfrm>
            <a:off x="5283200" y="1710220"/>
            <a:ext cx="3317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http://www.whichfaceisreal.com/</a:t>
            </a:r>
            <a:r>
              <a:rPr lang="en-IN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C82D7-60DB-4D27-B889-8CE2A6F686D2}"/>
              </a:ext>
            </a:extLst>
          </p:cNvPr>
          <p:cNvSpPr/>
          <p:nvPr/>
        </p:nvSpPr>
        <p:spPr>
          <a:xfrm>
            <a:off x="5339446" y="3830135"/>
            <a:ext cx="3516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5"/>
              </a:rPr>
              <a:t>https://thispersondoesnotexist.com/</a:t>
            </a:r>
            <a:r>
              <a:rPr lang="en-IN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AE0A65-C70F-4395-8FA5-53F3912120D9}"/>
              </a:ext>
            </a:extLst>
          </p:cNvPr>
          <p:cNvSpPr/>
          <p:nvPr/>
        </p:nvSpPr>
        <p:spPr>
          <a:xfrm>
            <a:off x="5283200" y="4380119"/>
            <a:ext cx="6096000" cy="108337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sz="2000" spc="1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algorithm is trained on a ‘General Adversarial Network’ where two neural networks compete against each other; one creating fake images, the other attempting to spot the difference.</a:t>
            </a:r>
            <a:endParaRPr lang="en-IN" sz="2000" spc="1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B6A3513-149B-48C1-9CDC-993F0848E8CA}"/>
              </a:ext>
            </a:extLst>
          </p:cNvPr>
          <p:cNvSpPr txBox="1">
            <a:spLocks/>
          </p:cNvSpPr>
          <p:nvPr/>
        </p:nvSpPr>
        <p:spPr>
          <a:xfrm>
            <a:off x="517235" y="64485"/>
            <a:ext cx="9460345" cy="819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none" spc="1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GAN – Fake Face Detection</a:t>
            </a:r>
          </a:p>
        </p:txBody>
      </p:sp>
    </p:spTree>
    <p:extLst>
      <p:ext uri="{BB962C8B-B14F-4D97-AF65-F5344CB8AC3E}">
        <p14:creationId xmlns:p14="http://schemas.microsoft.com/office/powerpoint/2010/main" val="110448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anose="020B0604020202020204" charset="0"/>
              </a:rPr>
              <a:t>Origin of GANs</a:t>
            </a:r>
            <a:endParaRPr lang="en-IN" sz="3200" dirty="0">
              <a:latin typeface="Montserrat" panose="020B06040202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752343"/>
            <a:ext cx="7170800" cy="877825"/>
          </a:xfrm>
        </p:spPr>
        <p:txBody>
          <a:bodyPr/>
          <a:lstStyle/>
          <a:p>
            <a:pPr marL="50800" indent="0">
              <a:buNone/>
            </a:pPr>
            <a:r>
              <a:rPr lang="en-US" sz="1800" dirty="0"/>
              <a:t>GANs were introduced in a paper by Ian </a:t>
            </a:r>
            <a:r>
              <a:rPr lang="en-US" sz="1800" dirty="0" err="1"/>
              <a:t>Goodfellow</a:t>
            </a:r>
            <a:r>
              <a:rPr lang="en-US" sz="1800" dirty="0"/>
              <a:t> and other researchers at University of Montreal, in 2014</a:t>
            </a:r>
            <a:endParaRPr lang="en-IN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00" y="1951399"/>
            <a:ext cx="3119247" cy="31192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4175" y="5248656"/>
            <a:ext cx="258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Ian </a:t>
            </a:r>
            <a:r>
              <a:rPr lang="en-US" dirty="0" err="1"/>
              <a:t>Goodfellow</a:t>
            </a:r>
            <a:endParaRPr lang="en-US" dirty="0"/>
          </a:p>
          <a:p>
            <a:pPr algn="ctr"/>
            <a:r>
              <a:rPr lang="en-US" dirty="0"/>
              <a:t>Research Scientist, </a:t>
            </a:r>
            <a:r>
              <a:rPr lang="en-US" dirty="0" err="1"/>
              <a:t>OpenAI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1630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1111</Words>
  <Application>Microsoft Office PowerPoint</Application>
  <PresentationFormat>Widescreen</PresentationFormat>
  <Paragraphs>156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Bradley Hand ITC</vt:lpstr>
      <vt:lpstr>Calibri</vt:lpstr>
      <vt:lpstr>Calibri Light</vt:lpstr>
      <vt:lpstr>Montserrat</vt:lpstr>
      <vt:lpstr>Office Theme</vt:lpstr>
      <vt:lpstr>Generative Adversarial Networks</vt:lpstr>
      <vt:lpstr>Content</vt:lpstr>
      <vt:lpstr>Where are we now?</vt:lpstr>
      <vt:lpstr>PowerPoint Presentation</vt:lpstr>
      <vt:lpstr>What are Discriminative Models</vt:lpstr>
      <vt:lpstr>What are Generative Models</vt:lpstr>
      <vt:lpstr>Output of Generative Models</vt:lpstr>
      <vt:lpstr>GANs – Fake face recognitionSoftware engineers from NVIDIA developed the impressive algorithm for generating realistic faces. You may have already seen it at work on </vt:lpstr>
      <vt:lpstr>Origin of GANs</vt:lpstr>
      <vt:lpstr>GANs: The next big idea!</vt:lpstr>
      <vt:lpstr>Where are GANs used?</vt:lpstr>
      <vt:lpstr>Can you identify these celebrities?</vt:lpstr>
      <vt:lpstr>AI generated art</vt:lpstr>
      <vt:lpstr>Super-Resolution</vt:lpstr>
      <vt:lpstr>Image to Image Translation</vt:lpstr>
      <vt:lpstr>Intuition behind GANs</vt:lpstr>
      <vt:lpstr>Step 1: Generator output</vt:lpstr>
      <vt:lpstr>Step 2: Training Discriminator</vt:lpstr>
      <vt:lpstr>Step 3: Discriminator Label</vt:lpstr>
      <vt:lpstr>Step 4: Training Generator</vt:lpstr>
      <vt:lpstr>Step 5: Training GANs </vt:lpstr>
      <vt:lpstr>GANs architecture</vt:lpstr>
      <vt:lpstr>PowerPoint Presentation</vt:lpstr>
      <vt:lpstr>Issues while training GANs</vt:lpstr>
      <vt:lpstr>Deep Convolution GANs (DCGAN)</vt:lpstr>
      <vt:lpstr>DCGANs</vt:lpstr>
      <vt:lpstr>Generator of DCGAN</vt:lpstr>
      <vt:lpstr>Discriminator of DCGAN</vt:lpstr>
      <vt:lpstr>Output of DCGANs</vt:lpstr>
      <vt:lpstr>Problems with GANs: Balance between discriminator and generator</vt:lpstr>
      <vt:lpstr>Problems with GANs: Counting</vt:lpstr>
      <vt:lpstr>Problems with GANs: Perspective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Anshu Pandey</dc:creator>
  <cp:lastModifiedBy>Anshu Pandey</cp:lastModifiedBy>
  <cp:revision>1</cp:revision>
  <dcterms:created xsi:type="dcterms:W3CDTF">2020-09-10T02:29:12Z</dcterms:created>
  <dcterms:modified xsi:type="dcterms:W3CDTF">2020-09-10T02:31:20Z</dcterms:modified>
</cp:coreProperties>
</file>